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89" r:id="rId5"/>
    <p:sldId id="334" r:id="rId6"/>
    <p:sldId id="291" r:id="rId7"/>
    <p:sldId id="339" r:id="rId8"/>
    <p:sldId id="338" r:id="rId9"/>
    <p:sldId id="292" r:id="rId10"/>
    <p:sldId id="340" r:id="rId11"/>
    <p:sldId id="341" r:id="rId12"/>
    <p:sldId id="342" r:id="rId13"/>
    <p:sldId id="343" r:id="rId14"/>
    <p:sldId id="344" r:id="rId15"/>
    <p:sldId id="319" r:id="rId16"/>
    <p:sldId id="34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1F1EE-11B0-41C2-A28C-C712BCD5B842}" v="1" dt="2024-09-13T07:31:41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1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4FF0-ABD2-4689-9625-7D70BAE956C9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564CF-04CD-4A8E-A3CA-CF14C86FA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2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47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7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2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70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41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72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4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DE0-EC58-4786-A236-2FFACDB17DAF}" type="datetimeFigureOut">
              <a:rPr lang="en-GB" smtClean="0"/>
              <a:t>13/09/2024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55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tiff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11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981" y="55548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de-DE" sz="3600" i="1" dirty="0">
                <a:latin typeface="+mn-lt"/>
              </a:rPr>
              <a:t>Aspergillus </a:t>
            </a:r>
            <a:r>
              <a:rPr lang="de-DE" sz="3600" i="1" dirty="0" err="1">
                <a:latin typeface="+mn-lt"/>
              </a:rPr>
              <a:t>niger</a:t>
            </a:r>
            <a:endParaRPr lang="en-GB" sz="2800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6FD21B-6320-9DD8-ADEC-2CA357A9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152" y="17585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+mn-lt"/>
              </a:rPr>
              <a:t>Nature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saprotroph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opportunistic</a:t>
            </a:r>
            <a:r>
              <a:rPr lang="de-DE" sz="2800" dirty="0">
                <a:latin typeface="+mn-lt"/>
              </a:rPr>
              <a:t> pathogen of plants and </a:t>
            </a:r>
            <a:r>
              <a:rPr lang="de-DE" sz="2800" dirty="0" err="1">
                <a:latin typeface="+mn-lt"/>
              </a:rPr>
              <a:t>animals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benificial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endophyt</a:t>
            </a:r>
            <a:r>
              <a:rPr lang="de-DE" sz="2800" dirty="0">
                <a:latin typeface="+mn-lt"/>
              </a:rPr>
              <a:t> in </a:t>
            </a:r>
            <a:r>
              <a:rPr lang="de-DE" sz="2800" dirty="0" err="1">
                <a:latin typeface="+mn-lt"/>
              </a:rPr>
              <a:t>grasses</a:t>
            </a:r>
            <a:br>
              <a:rPr lang="de-DE" sz="2800" dirty="0">
                <a:latin typeface="+mn-lt"/>
              </a:rPr>
            </a:b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Human </a:t>
            </a:r>
            <a:r>
              <a:rPr lang="de-DE" sz="2800" dirty="0" err="1">
                <a:latin typeface="+mn-lt"/>
              </a:rPr>
              <a:t>society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-food </a:t>
            </a:r>
            <a:r>
              <a:rPr lang="de-DE" sz="2800" dirty="0" err="1">
                <a:latin typeface="+mn-lt"/>
              </a:rPr>
              <a:t>spoiler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opportunistic</a:t>
            </a:r>
            <a:r>
              <a:rPr lang="de-DE" sz="2800" dirty="0">
                <a:latin typeface="+mn-lt"/>
              </a:rPr>
              <a:t> pathogen of </a:t>
            </a:r>
            <a:r>
              <a:rPr lang="de-DE" sz="2800" dirty="0" err="1">
                <a:latin typeface="+mn-lt"/>
              </a:rPr>
              <a:t>ginger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peanut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domestic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animals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cell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factory</a:t>
            </a:r>
            <a:r>
              <a:rPr lang="de-DE" sz="2800" dirty="0">
                <a:latin typeface="+mn-lt"/>
              </a:rPr>
              <a:t> of </a:t>
            </a:r>
            <a:r>
              <a:rPr lang="de-DE" sz="2800" dirty="0" err="1">
                <a:latin typeface="+mn-lt"/>
              </a:rPr>
              <a:t>enzymes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small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molecules</a:t>
            </a:r>
            <a:br>
              <a:rPr lang="de-DE" sz="2800" dirty="0">
                <a:latin typeface="+mn-lt"/>
              </a:rPr>
            </a:br>
            <a:br>
              <a:rPr lang="de-DE" sz="2800" dirty="0">
                <a:latin typeface="+mn-lt"/>
              </a:rPr>
            </a:b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68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701AB2-E906-B907-A468-99DB8FA6A7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51"/>
          <a:stretch/>
        </p:blipFill>
        <p:spPr>
          <a:xfrm>
            <a:off x="3176663" y="956345"/>
            <a:ext cx="8327449" cy="35317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24" y="230352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Spore density affects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3E84-83F7-1C1E-5BCB-BC243A728E9A}"/>
              </a:ext>
            </a:extLst>
          </p:cNvPr>
          <p:cNvSpPr txBox="1"/>
          <p:nvPr/>
        </p:nvSpPr>
        <p:spPr>
          <a:xfrm>
            <a:off x="7340388" y="6488668"/>
            <a:ext cx="488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2023. Int J Food </a:t>
            </a:r>
            <a:r>
              <a:rPr lang="nl-NL" dirty="0" err="1"/>
              <a:t>Microbiol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736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96" y="255519"/>
            <a:ext cx="11139403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Do also other spores of aspergilli affect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3E84-83F7-1C1E-5BCB-BC243A728E9A}"/>
              </a:ext>
            </a:extLst>
          </p:cNvPr>
          <p:cNvSpPr txBox="1"/>
          <p:nvPr/>
        </p:nvSpPr>
        <p:spPr>
          <a:xfrm>
            <a:off x="7340388" y="6488668"/>
            <a:ext cx="488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2023. Int J Food </a:t>
            </a:r>
            <a:r>
              <a:rPr lang="nl-NL" dirty="0" err="1"/>
              <a:t>Microbiol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A4AA1-9D37-166C-F1FD-245DFAA7A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38" y="788564"/>
            <a:ext cx="4082464" cy="5220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E0B2E-1E0A-6C53-882E-62923878E8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7" y="1442259"/>
            <a:ext cx="6913418" cy="39734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F1D970-949A-42C9-EFA0-5A742E399F5B}"/>
              </a:ext>
            </a:extLst>
          </p:cNvPr>
          <p:cNvSpPr/>
          <p:nvPr/>
        </p:nvSpPr>
        <p:spPr>
          <a:xfrm>
            <a:off x="8305101" y="1442259"/>
            <a:ext cx="335560" cy="269095"/>
          </a:xfrm>
          <a:prstGeom prst="ellipse">
            <a:avLst/>
          </a:prstGeom>
          <a:noFill/>
          <a:ln>
            <a:solidFill>
              <a:srgbClr val="FC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E0DE10-4FE9-9823-00EE-E5399713DA09}"/>
              </a:ext>
            </a:extLst>
          </p:cNvPr>
          <p:cNvSpPr/>
          <p:nvPr/>
        </p:nvSpPr>
        <p:spPr>
          <a:xfrm>
            <a:off x="10003871" y="1442258"/>
            <a:ext cx="335560" cy="26909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FE4BB1-BCC4-D9DA-1895-8B4ECF34C506}"/>
              </a:ext>
            </a:extLst>
          </p:cNvPr>
          <p:cNvSpPr/>
          <p:nvPr/>
        </p:nvSpPr>
        <p:spPr>
          <a:xfrm>
            <a:off x="8305101" y="3376863"/>
            <a:ext cx="335560" cy="2690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90289C-103E-2DA0-53CA-24534258F9AF}"/>
              </a:ext>
            </a:extLst>
          </p:cNvPr>
          <p:cNvSpPr/>
          <p:nvPr/>
        </p:nvSpPr>
        <p:spPr>
          <a:xfrm>
            <a:off x="10006757" y="3382293"/>
            <a:ext cx="335560" cy="26909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64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701AB2-E906-B907-A468-99DB8FA6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19" y="931178"/>
            <a:ext cx="8327449" cy="56374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24" y="230352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Spore density affects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30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7C2B67-711F-BC86-5D00-5F8B6E5E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make a model where we can interactively show what happens to the colonization of a surface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1D191-033B-0200-BA5D-321368AF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different Pmax and t</a:t>
            </a:r>
          </a:p>
          <a:p>
            <a:r>
              <a:rPr lang="en-US" dirty="0"/>
              <a:t>With different density of spores</a:t>
            </a:r>
          </a:p>
          <a:p>
            <a:r>
              <a:rPr lang="en-US" dirty="0"/>
              <a:t>With different growth speed and branching and branching </a:t>
            </a:r>
          </a:p>
          <a:p>
            <a:r>
              <a:rPr lang="en-US" dirty="0"/>
              <a:t>Assuming hyphae will never grow perfectly parallel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57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376" y="113730"/>
            <a:ext cx="10918734" cy="831576"/>
          </a:xfrm>
        </p:spPr>
        <p:txBody>
          <a:bodyPr>
            <a:noAutofit/>
          </a:bodyPr>
          <a:lstStyle/>
          <a:p>
            <a:pPr algn="r"/>
            <a:r>
              <a:rPr lang="de-DE" sz="3400" dirty="0">
                <a:latin typeface="+mn-lt"/>
              </a:rPr>
              <a:t>The </a:t>
            </a:r>
            <a:r>
              <a:rPr lang="de-DE" sz="3400" i="1" dirty="0">
                <a:latin typeface="+mn-lt"/>
              </a:rPr>
              <a:t>A. </a:t>
            </a:r>
            <a:r>
              <a:rPr lang="de-DE" sz="3400" i="1" dirty="0" err="1">
                <a:latin typeface="+mn-lt"/>
              </a:rPr>
              <a:t>niger</a:t>
            </a:r>
            <a:r>
              <a:rPr lang="de-DE" sz="3400" i="1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life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cycle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is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characterized</a:t>
            </a:r>
            <a:r>
              <a:rPr lang="de-DE" sz="3400" dirty="0">
                <a:latin typeface="+mn-lt"/>
              </a:rPr>
              <a:t> by </a:t>
            </a:r>
            <a:r>
              <a:rPr lang="de-DE" sz="3400" dirty="0" err="1">
                <a:latin typeface="+mn-lt"/>
              </a:rPr>
              <a:t>clonal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reproduction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109C53-AF56-2F61-F4BB-13F891C3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88" y="1600539"/>
            <a:ext cx="4685214" cy="4425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116D1-2F88-799B-6596-FE8553068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43273" y="431626"/>
            <a:ext cx="6721379" cy="65310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CB7107-8077-E302-D17F-68E1E1820C28}"/>
              </a:ext>
            </a:extLst>
          </p:cNvPr>
          <p:cNvSpPr txBox="1"/>
          <p:nvPr/>
        </p:nvSpPr>
        <p:spPr>
          <a:xfrm>
            <a:off x="9043284" y="6498869"/>
            <a:ext cx="314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Cho et al., 2022. </a:t>
            </a:r>
            <a:r>
              <a:rPr lang="nl-NL" dirty="0" err="1"/>
              <a:t>Cells</a:t>
            </a:r>
            <a:r>
              <a:rPr lang="nl-NL" dirty="0"/>
              <a:t> 11: 2796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B5CEC-65E3-C69C-07EA-413CF2646F06}"/>
              </a:ext>
            </a:extLst>
          </p:cNvPr>
          <p:cNvSpPr txBox="1"/>
          <p:nvPr/>
        </p:nvSpPr>
        <p:spPr>
          <a:xfrm>
            <a:off x="4303552" y="3628247"/>
            <a:ext cx="188752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870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Germination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r>
              <a:rPr lang="de-DE" sz="3600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is</a:t>
            </a:r>
            <a:r>
              <a:rPr lang="de-DE" sz="3600" dirty="0">
                <a:latin typeface="+mn-lt"/>
              </a:rPr>
              <a:t> not </a:t>
            </a:r>
            <a:r>
              <a:rPr lang="de-DE" sz="3600" dirty="0" err="1">
                <a:latin typeface="+mn-lt"/>
              </a:rPr>
              <a:t>homogenous</a:t>
            </a:r>
            <a:endParaRPr lang="en-GB" sz="2800" dirty="0"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33D2AC-31ED-73E7-1BE7-50F310EE64C0}"/>
              </a:ext>
            </a:extLst>
          </p:cNvPr>
          <p:cNvGrpSpPr/>
          <p:nvPr/>
        </p:nvGrpSpPr>
        <p:grpSpPr>
          <a:xfrm>
            <a:off x="2201215" y="1997405"/>
            <a:ext cx="1824477" cy="1861092"/>
            <a:chOff x="2696166" y="1997405"/>
            <a:chExt cx="1824477" cy="18610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D626B1-36E0-A599-B087-F548E408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55" y="1997405"/>
              <a:ext cx="695422" cy="6573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200A98-4180-7092-5419-FE0B3BD60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377" y="3201180"/>
              <a:ext cx="695422" cy="6573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8679ED-D0F8-EAF0-B531-71797C86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6166" y="2904453"/>
              <a:ext cx="695422" cy="6573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FF5350-AB2D-B39C-9F63-88588B40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5221" y="2443024"/>
              <a:ext cx="695422" cy="65731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9F7855-35B3-7077-AF75-B3689E1EA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64" y="2992007"/>
            <a:ext cx="962159" cy="1038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074BA-0B51-DD73-F132-05358E10B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31" y="3300000"/>
            <a:ext cx="962159" cy="10383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8119AD-A047-B32E-C2B6-4222AC5F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58" y="1821025"/>
            <a:ext cx="962159" cy="10383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DE8545-063F-967D-078F-79820964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45" y="2443024"/>
            <a:ext cx="695422" cy="65731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3B91F74-7875-07CA-8132-D23761073A46}"/>
              </a:ext>
            </a:extLst>
          </p:cNvPr>
          <p:cNvGrpSpPr/>
          <p:nvPr/>
        </p:nvGrpSpPr>
        <p:grpSpPr>
          <a:xfrm>
            <a:off x="8214739" y="1209364"/>
            <a:ext cx="3112200" cy="3344961"/>
            <a:chOff x="8214739" y="1209364"/>
            <a:chExt cx="3112200" cy="33449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B9AD94-3797-B0C8-AC98-E752DF1C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4045" y="1209364"/>
              <a:ext cx="1105054" cy="15623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151A4CC-0DEE-95A0-709A-27A3884F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8443371" y="2675662"/>
              <a:ext cx="1105054" cy="156231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60C6D6D-5B72-E99C-71D0-C06A5B28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960050" y="2992007"/>
              <a:ext cx="1105054" cy="15623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8C4290-0ED9-ADE9-34AB-3EF291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1517" y="2443023"/>
              <a:ext cx="695422" cy="657317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E177C44-C232-D26E-FEC5-DE82BED01FAB}"/>
              </a:ext>
            </a:extLst>
          </p:cNvPr>
          <p:cNvSpPr txBox="1"/>
          <p:nvPr/>
        </p:nvSpPr>
        <p:spPr>
          <a:xfrm>
            <a:off x="2485446" y="4773336"/>
            <a:ext cx="1724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resting spore</a:t>
            </a:r>
          </a:p>
          <a:p>
            <a:pPr algn="ctr"/>
            <a:r>
              <a:rPr lang="en-US" dirty="0"/>
              <a:t>low surface area</a:t>
            </a:r>
          </a:p>
          <a:p>
            <a:pPr algn="ctr"/>
            <a:r>
              <a:rPr lang="en-US" dirty="0"/>
              <a:t>high circularity</a:t>
            </a:r>
            <a:endParaRPr lang="nl-N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798712-D59D-C777-960D-9D53594E680B}"/>
              </a:ext>
            </a:extLst>
          </p:cNvPr>
          <p:cNvSpPr txBox="1"/>
          <p:nvPr/>
        </p:nvSpPr>
        <p:spPr>
          <a:xfrm>
            <a:off x="5542605" y="4765373"/>
            <a:ext cx="17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swelling</a:t>
            </a:r>
          </a:p>
          <a:p>
            <a:pPr algn="ctr"/>
            <a:r>
              <a:rPr lang="en-US" dirty="0"/>
              <a:t>high surface area</a:t>
            </a:r>
            <a:endParaRPr lang="nl-N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785C6-1605-E11F-F4D9-C51C1C38657D}"/>
              </a:ext>
            </a:extLst>
          </p:cNvPr>
          <p:cNvSpPr txBox="1"/>
          <p:nvPr/>
        </p:nvSpPr>
        <p:spPr>
          <a:xfrm>
            <a:off x="9056017" y="4773336"/>
            <a:ext cx="2147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germ tube formation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low circularity</a:t>
            </a:r>
          </a:p>
          <a:p>
            <a:pPr algn="ctr"/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4CA1C31-0615-4011-9F05-BD141711ECC0}"/>
              </a:ext>
            </a:extLst>
          </p:cNvPr>
          <p:cNvSpPr/>
          <p:nvPr/>
        </p:nvSpPr>
        <p:spPr>
          <a:xfrm>
            <a:off x="4135773" y="2905004"/>
            <a:ext cx="695422" cy="34178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F48ABB5-FCF2-F583-B5A0-1E8CB682E9C3}"/>
              </a:ext>
            </a:extLst>
          </p:cNvPr>
          <p:cNvSpPr/>
          <p:nvPr/>
        </p:nvSpPr>
        <p:spPr>
          <a:xfrm>
            <a:off x="7425585" y="2905004"/>
            <a:ext cx="695422" cy="34178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69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Monitoring </a:t>
            </a:r>
            <a:r>
              <a:rPr lang="de-DE" sz="3600" dirty="0" err="1">
                <a:latin typeface="+mn-lt"/>
              </a:rPr>
              <a:t>germination</a:t>
            </a:r>
            <a:r>
              <a:rPr lang="de-DE" sz="3600" dirty="0">
                <a:latin typeface="+mn-lt"/>
              </a:rPr>
              <a:t>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endParaRPr lang="en-GB" sz="2800" dirty="0">
              <a:latin typeface="+mn-lt"/>
            </a:endParaRPr>
          </a:p>
        </p:txBody>
      </p:sp>
      <p:pic>
        <p:nvPicPr>
          <p:cNvPr id="2" name="ocelloscope">
            <a:hlinkClick r:id="" action="ppaction://media"/>
            <a:extLst>
              <a:ext uri="{FF2B5EF4-FFF2-40B4-BE49-F238E27FC236}">
                <a16:creationId xmlns:a16="http://schemas.microsoft.com/office/drawing/2014/main" id="{8CC64798-CF80-AC44-A170-928AFD3F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341" y="1635411"/>
            <a:ext cx="5179736" cy="380099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493D96-468B-FAFB-86D3-187418FB4E96}"/>
              </a:ext>
            </a:extLst>
          </p:cNvPr>
          <p:cNvSpPr/>
          <p:nvPr/>
        </p:nvSpPr>
        <p:spPr>
          <a:xfrm>
            <a:off x="5536734" y="3825380"/>
            <a:ext cx="251669" cy="22440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415D22-A742-3916-4CEC-A3DAC33DA32A}"/>
              </a:ext>
            </a:extLst>
          </p:cNvPr>
          <p:cNvSpPr/>
          <p:nvPr/>
        </p:nvSpPr>
        <p:spPr>
          <a:xfrm>
            <a:off x="5780015" y="3755825"/>
            <a:ext cx="251669" cy="22440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D3C9C-BDA4-147F-28EA-7475CD5D7BF7}"/>
              </a:ext>
            </a:extLst>
          </p:cNvPr>
          <p:cNvSpPr txBox="1"/>
          <p:nvPr/>
        </p:nvSpPr>
        <p:spPr>
          <a:xfrm>
            <a:off x="7818540" y="6498869"/>
            <a:ext cx="437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C8A4F-D14E-7C1F-E87A-A90A4681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847" y="1635410"/>
            <a:ext cx="5543686" cy="38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Analysis of </a:t>
            </a:r>
            <a:r>
              <a:rPr lang="de-DE" sz="3600" dirty="0" err="1">
                <a:latin typeface="+mn-lt"/>
              </a:rPr>
              <a:t>germination</a:t>
            </a:r>
            <a:r>
              <a:rPr lang="de-DE" sz="3600" dirty="0">
                <a:latin typeface="+mn-lt"/>
              </a:rPr>
              <a:t>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endParaRPr lang="en-GB" sz="2800" dirty="0">
              <a:latin typeface="+mn-lt"/>
            </a:endParaRPr>
          </a:p>
        </p:txBody>
      </p:sp>
      <p:pic>
        <p:nvPicPr>
          <p:cNvPr id="2" name="ocelloscope">
            <a:hlinkClick r:id="" action="ppaction://media"/>
            <a:extLst>
              <a:ext uri="{FF2B5EF4-FFF2-40B4-BE49-F238E27FC236}">
                <a16:creationId xmlns:a16="http://schemas.microsoft.com/office/drawing/2014/main" id="{8CC64798-CF80-AC44-A170-928AFD3F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0907" y="1635411"/>
            <a:ext cx="5179736" cy="3800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B8A6F-E6B1-BE2E-9F90-6F6C9A99EEDC}"/>
              </a:ext>
            </a:extLst>
          </p:cNvPr>
          <p:cNvSpPr txBox="1"/>
          <p:nvPr/>
        </p:nvSpPr>
        <p:spPr>
          <a:xfrm>
            <a:off x="7345737" y="1854128"/>
            <a:ext cx="4772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spore is an object with an XY coordinate, which can be followed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area and circularity are followed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number of spores that swell or form germ tubes are extracted using a model (Pmax) as well as the time it takes that half Pmax is reached (Ꚍ).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E0231-CD86-87F3-9988-867A08DAE4C4}"/>
              </a:ext>
            </a:extLst>
          </p:cNvPr>
          <p:cNvSpPr txBox="1"/>
          <p:nvPr/>
        </p:nvSpPr>
        <p:spPr>
          <a:xfrm>
            <a:off x="7818540" y="6498869"/>
            <a:ext cx="437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</p:spTree>
    <p:extLst>
      <p:ext uri="{BB962C8B-B14F-4D97-AF65-F5344CB8AC3E}">
        <p14:creationId xmlns:p14="http://schemas.microsoft.com/office/powerpoint/2010/main" val="3433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159" y="158779"/>
            <a:ext cx="10662699" cy="1362075"/>
          </a:xfrm>
        </p:spPr>
        <p:txBody>
          <a:bodyPr>
            <a:noAutofit/>
          </a:bodyPr>
          <a:lstStyle/>
          <a:p>
            <a:pPr algn="r"/>
            <a:r>
              <a:rPr lang="de-DE" sz="3400" i="1" dirty="0" err="1">
                <a:latin typeface="+mn-lt"/>
              </a:rPr>
              <a:t>A.niger</a:t>
            </a:r>
            <a:r>
              <a:rPr lang="de-DE" sz="3400" i="1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does</a:t>
            </a:r>
            <a:r>
              <a:rPr lang="de-DE" sz="3400" dirty="0">
                <a:latin typeface="+mn-lt"/>
              </a:rPr>
              <a:t> not </a:t>
            </a:r>
            <a:r>
              <a:rPr lang="de-DE" sz="3400" dirty="0" err="1">
                <a:latin typeface="+mn-lt"/>
              </a:rPr>
              <a:t>germinate</a:t>
            </a:r>
            <a:r>
              <a:rPr lang="de-DE" sz="3400" dirty="0">
                <a:latin typeface="+mn-lt"/>
              </a:rPr>
              <a:t> in </a:t>
            </a:r>
            <a:r>
              <a:rPr lang="de-DE" sz="3400" dirty="0" err="1">
                <a:latin typeface="+mn-lt"/>
              </a:rPr>
              <a:t>water</a:t>
            </a:r>
            <a:r>
              <a:rPr lang="de-DE" sz="3400" dirty="0">
                <a:latin typeface="+mn-lt"/>
              </a:rPr>
              <a:t> but </a:t>
            </a:r>
            <a:r>
              <a:rPr lang="de-DE" sz="3400" dirty="0" err="1">
                <a:latin typeface="+mn-lt"/>
              </a:rPr>
              <a:t>does</a:t>
            </a:r>
            <a:r>
              <a:rPr lang="de-DE" sz="3400" dirty="0">
                <a:latin typeface="+mn-lt"/>
              </a:rPr>
              <a:t> so </a:t>
            </a:r>
            <a:r>
              <a:rPr lang="de-DE" sz="3400" dirty="0" err="1">
                <a:latin typeface="+mn-lt"/>
              </a:rPr>
              <a:t>when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exposed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to</a:t>
            </a:r>
            <a:r>
              <a:rPr lang="de-DE" sz="3400" dirty="0">
                <a:latin typeface="+mn-lt"/>
              </a:rPr>
              <a:t> </a:t>
            </a:r>
            <a:r>
              <a:rPr lang="en-US" sz="3400" dirty="0">
                <a:latin typeface="+mn-lt"/>
              </a:rPr>
              <a:t>an inducing carbon source with either inorganic phosphate, inorganic nitrogen or magnesium sulphate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815D229-D6B0-E730-9AFA-8F5F5629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85" y="2187118"/>
            <a:ext cx="8323583" cy="4123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6588142" y="174395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A8D46-AAA0-DB34-E0AA-B235A3198CEF}"/>
              </a:ext>
            </a:extLst>
          </p:cNvPr>
          <p:cNvSpPr/>
          <p:nvPr/>
        </p:nvSpPr>
        <p:spPr>
          <a:xfrm>
            <a:off x="4025245" y="2771480"/>
            <a:ext cx="565609" cy="34596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6A0717-A585-DBE6-CDC0-6DB510089ED8}"/>
              </a:ext>
            </a:extLst>
          </p:cNvPr>
          <p:cNvSpPr txBox="1"/>
          <p:nvPr/>
        </p:nvSpPr>
        <p:spPr>
          <a:xfrm>
            <a:off x="7863328" y="6514555"/>
            <a:ext cx="432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A1C6DB-46C1-034C-C01B-E445F62A1F36}"/>
              </a:ext>
            </a:extLst>
          </p:cNvPr>
          <p:cNvSpPr/>
          <p:nvPr/>
        </p:nvSpPr>
        <p:spPr>
          <a:xfrm>
            <a:off x="2362252" y="279353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ED41F8-B0D0-12B6-5205-215F92A4A66E}"/>
              </a:ext>
            </a:extLst>
          </p:cNvPr>
          <p:cNvSpPr/>
          <p:nvPr/>
        </p:nvSpPr>
        <p:spPr>
          <a:xfrm>
            <a:off x="2362252" y="5030212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E26B5F-AFF5-B12A-94FE-6CEFDB4FA897}"/>
              </a:ext>
            </a:extLst>
          </p:cNvPr>
          <p:cNvSpPr/>
          <p:nvPr/>
        </p:nvSpPr>
        <p:spPr>
          <a:xfrm>
            <a:off x="2362252" y="353316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E92731D-5929-5F0D-0F74-B0CD8604449F}"/>
              </a:ext>
            </a:extLst>
          </p:cNvPr>
          <p:cNvSpPr/>
          <p:nvPr/>
        </p:nvSpPr>
        <p:spPr>
          <a:xfrm>
            <a:off x="2362252" y="602642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49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159" y="158779"/>
            <a:ext cx="10662699" cy="1362075"/>
          </a:xfrm>
        </p:spPr>
        <p:txBody>
          <a:bodyPr>
            <a:noAutofit/>
          </a:bodyPr>
          <a:lstStyle/>
          <a:p>
            <a:pPr algn="r"/>
            <a:r>
              <a:rPr lang="de-DE" sz="3400" dirty="0">
                <a:latin typeface="+mn-lt"/>
              </a:rPr>
              <a:t>In all </a:t>
            </a:r>
            <a:r>
              <a:rPr lang="de-DE" sz="3400" dirty="0" err="1">
                <a:latin typeface="+mn-lt"/>
              </a:rPr>
              <a:t>cases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only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part</a:t>
            </a:r>
            <a:r>
              <a:rPr lang="de-DE" sz="3400" dirty="0">
                <a:latin typeface="+mn-lt"/>
              </a:rPr>
              <a:t> of </a:t>
            </a:r>
            <a:r>
              <a:rPr lang="de-DE" sz="3400" dirty="0" err="1">
                <a:latin typeface="+mn-lt"/>
              </a:rPr>
              <a:t>the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spores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germinate</a:t>
            </a:r>
            <a:r>
              <a:rPr lang="de-DE" sz="3400" dirty="0">
                <a:latin typeface="+mn-lt"/>
              </a:rPr>
              <a:t>: a </a:t>
            </a:r>
            <a:r>
              <a:rPr lang="de-DE" sz="3400" dirty="0" err="1">
                <a:latin typeface="+mn-lt"/>
              </a:rPr>
              <a:t>bet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hedging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strategy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815D229-D6B0-E730-9AFA-8F5F5629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85" y="2187118"/>
            <a:ext cx="8323583" cy="4123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6588142" y="174395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A8D46-AAA0-DB34-E0AA-B235A3198CEF}"/>
              </a:ext>
            </a:extLst>
          </p:cNvPr>
          <p:cNvSpPr/>
          <p:nvPr/>
        </p:nvSpPr>
        <p:spPr>
          <a:xfrm>
            <a:off x="4025245" y="2771480"/>
            <a:ext cx="565609" cy="34596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830E7-290A-381F-18A5-1487E013EBB6}"/>
              </a:ext>
            </a:extLst>
          </p:cNvPr>
          <p:cNvSpPr txBox="1"/>
          <p:nvPr/>
        </p:nvSpPr>
        <p:spPr>
          <a:xfrm>
            <a:off x="7863328" y="6514555"/>
            <a:ext cx="432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</p:spTree>
    <p:extLst>
      <p:ext uri="{BB962C8B-B14F-4D97-AF65-F5344CB8AC3E}">
        <p14:creationId xmlns:p14="http://schemas.microsoft.com/office/powerpoint/2010/main" val="152362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603" y="201336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Different carbon sources have different inducing capacity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3924819" y="8372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E2A46-3FE7-EE2C-EAF2-066E287EFEE4}"/>
              </a:ext>
            </a:extLst>
          </p:cNvPr>
          <p:cNvSpPr/>
          <p:nvPr/>
        </p:nvSpPr>
        <p:spPr>
          <a:xfrm>
            <a:off x="3540154" y="5897461"/>
            <a:ext cx="1023457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C9CB58-AFE2-B77C-123A-B494B8F9F9E0}"/>
              </a:ext>
            </a:extLst>
          </p:cNvPr>
          <p:cNvGrpSpPr/>
          <p:nvPr/>
        </p:nvGrpSpPr>
        <p:grpSpPr>
          <a:xfrm>
            <a:off x="3452350" y="1206558"/>
            <a:ext cx="1648157" cy="5651442"/>
            <a:chOff x="3360071" y="854472"/>
            <a:chExt cx="1648157" cy="56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643E4C-E8EC-CE04-2C0F-174F77C88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9" r="81871" b="10388"/>
            <a:stretch/>
          </p:blipFill>
          <p:spPr>
            <a:xfrm>
              <a:off x="3360071" y="858415"/>
              <a:ext cx="1170102" cy="50390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63746-E98D-AA5B-7622-C2F5B7DE9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18" t="4139" r="52819"/>
            <a:stretch/>
          </p:blipFill>
          <p:spPr>
            <a:xfrm>
              <a:off x="4539418" y="854472"/>
              <a:ext cx="468810" cy="5651442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53BC2-6963-7111-600A-D6ADF50F7498}"/>
              </a:ext>
            </a:extLst>
          </p:cNvPr>
          <p:cNvSpPr/>
          <p:nvPr/>
        </p:nvSpPr>
        <p:spPr>
          <a:xfrm>
            <a:off x="4278385" y="2318474"/>
            <a:ext cx="329247" cy="525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C788CC-F61C-520B-85F8-F29D2774FFF4}"/>
              </a:ext>
            </a:extLst>
          </p:cNvPr>
          <p:cNvSpPr/>
          <p:nvPr/>
        </p:nvSpPr>
        <p:spPr>
          <a:xfrm>
            <a:off x="4278385" y="1760737"/>
            <a:ext cx="329247" cy="262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10 mM Cys shrink">
            <a:hlinkClick r:id="" action="ppaction://media"/>
            <a:extLst>
              <a:ext uri="{FF2B5EF4-FFF2-40B4-BE49-F238E27FC236}">
                <a16:creationId xmlns:a16="http://schemas.microsoft.com/office/drawing/2014/main" id="{2D502661-A82F-F014-22F8-2814EEACEA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2"/>
                </p14:media>
              </p:ext>
            </p:extLst>
          </p:nvPr>
        </p:nvPicPr>
        <p:blipFill rotWithShape="1">
          <a:blip r:embed="rId8"/>
          <a:srcRect l="43475" t="31449" r="51528" b="58807"/>
          <a:stretch/>
        </p:blipFill>
        <p:spPr>
          <a:xfrm>
            <a:off x="6090612" y="1892085"/>
            <a:ext cx="3449036" cy="266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993C6-477E-B349-59D1-92B297E666EC}"/>
              </a:ext>
            </a:extLst>
          </p:cNvPr>
          <p:cNvSpPr txBox="1"/>
          <p:nvPr/>
        </p:nvSpPr>
        <p:spPr>
          <a:xfrm>
            <a:off x="7491538" y="4773060"/>
            <a:ext cx="95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cysteine</a:t>
            </a:r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02D66-209A-FF00-1517-F0B4032CD2D1}"/>
              </a:ext>
            </a:extLst>
          </p:cNvPr>
          <p:cNvSpPr txBox="1"/>
          <p:nvPr/>
        </p:nvSpPr>
        <p:spPr>
          <a:xfrm>
            <a:off x="6870843" y="6514555"/>
            <a:ext cx="5321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2022. Antonie van Leeuwenhoek</a:t>
            </a:r>
          </a:p>
        </p:txBody>
      </p:sp>
    </p:spTree>
    <p:extLst>
      <p:ext uri="{BB962C8B-B14F-4D97-AF65-F5344CB8AC3E}">
        <p14:creationId xmlns:p14="http://schemas.microsoft.com/office/powerpoint/2010/main" val="12330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491" y="498800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Different carbon sources have different inducing capacity in different aspergilli; thereby impacting competitiveness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4426517" y="10707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E2A46-3FE7-EE2C-EAF2-066E287EFEE4}"/>
              </a:ext>
            </a:extLst>
          </p:cNvPr>
          <p:cNvSpPr/>
          <p:nvPr/>
        </p:nvSpPr>
        <p:spPr>
          <a:xfrm>
            <a:off x="3540154" y="5897461"/>
            <a:ext cx="1023457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140DA-41ED-A3CA-2D19-60E5641FACA4}"/>
              </a:ext>
            </a:extLst>
          </p:cNvPr>
          <p:cNvGrpSpPr/>
          <p:nvPr/>
        </p:nvGrpSpPr>
        <p:grpSpPr>
          <a:xfrm>
            <a:off x="3357275" y="1491029"/>
            <a:ext cx="2794652" cy="5194997"/>
            <a:chOff x="3169920" y="964733"/>
            <a:chExt cx="2794652" cy="51949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BADA05-EB90-A92C-6C72-96BFC2D9A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9" r="52246"/>
            <a:stretch/>
          </p:blipFill>
          <p:spPr>
            <a:xfrm>
              <a:off x="3169920" y="964733"/>
              <a:ext cx="2794652" cy="51949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346189-0315-7348-6DA3-C151D6573811}"/>
                </a:ext>
              </a:extLst>
            </p:cNvPr>
            <p:cNvSpPr/>
            <p:nvPr/>
          </p:nvSpPr>
          <p:spPr>
            <a:xfrm>
              <a:off x="3924819" y="1971413"/>
              <a:ext cx="1569970" cy="478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590C27-ABFF-2009-9ED1-2DC8CBF0FC93}"/>
                </a:ext>
              </a:extLst>
            </p:cNvPr>
            <p:cNvSpPr/>
            <p:nvPr/>
          </p:nvSpPr>
          <p:spPr>
            <a:xfrm>
              <a:off x="3924819" y="4374860"/>
              <a:ext cx="1569970" cy="478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C3F4BA-32F0-26A9-E302-57CA4812AB5C}"/>
              </a:ext>
            </a:extLst>
          </p:cNvPr>
          <p:cNvSpPr txBox="1"/>
          <p:nvPr/>
        </p:nvSpPr>
        <p:spPr>
          <a:xfrm>
            <a:off x="6870843" y="6514555"/>
            <a:ext cx="5321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2022. Antonie van Leeuwenhoek</a:t>
            </a:r>
          </a:p>
        </p:txBody>
      </p:sp>
    </p:spTree>
    <p:extLst>
      <p:ext uri="{BB962C8B-B14F-4D97-AF65-F5344CB8AC3E}">
        <p14:creationId xmlns:p14="http://schemas.microsoft.com/office/powerpoint/2010/main" val="399570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7568FC9A53034E908C6C967205D922" ma:contentTypeVersion="14" ma:contentTypeDescription="Create a new document." ma:contentTypeScope="" ma:versionID="cf4cc44bdad48ddb7a6f657979676e6b">
  <xsd:schema xmlns:xsd="http://www.w3.org/2001/XMLSchema" xmlns:xs="http://www.w3.org/2001/XMLSchema" xmlns:p="http://schemas.microsoft.com/office/2006/metadata/properties" xmlns:ns3="9d1167a2-100a-4f52-bdea-eb1a0e84e178" xmlns:ns4="83864afe-9a39-4412-93af-a749807bf7ba" targetNamespace="http://schemas.microsoft.com/office/2006/metadata/properties" ma:root="true" ma:fieldsID="525d184542182278456230d9f0fe5c2b" ns3:_="" ns4:_="">
    <xsd:import namespace="9d1167a2-100a-4f52-bdea-eb1a0e84e178"/>
    <xsd:import namespace="83864afe-9a39-4412-93af-a749807bf7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167a2-100a-4f52-bdea-eb1a0e84e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4afe-9a39-4412-93af-a749807bf7b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8C1BAC-6920-448F-B4DA-B40D03F77E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31E4DD-4E9D-4CF8-AE77-9663621590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1167a2-100a-4f52-bdea-eb1a0e84e178"/>
    <ds:schemaRef ds:uri="83864afe-9a39-4412-93af-a749807bf7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9C51C9-8C7A-406E-85E1-80BE6B48169E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9d1167a2-100a-4f52-bdea-eb1a0e84e178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83864afe-9a39-4412-93af-a749807bf7b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377</Words>
  <Application>Microsoft Office PowerPoint</Application>
  <PresentationFormat>Widescreen</PresentationFormat>
  <Paragraphs>43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Aspergillus niger</vt:lpstr>
      <vt:lpstr>The A. niger life cycle is characterized by clonal reproduction</vt:lpstr>
      <vt:lpstr>PowerPoint Presentation</vt:lpstr>
      <vt:lpstr>PowerPoint Presentation</vt:lpstr>
      <vt:lpstr>PowerPoint Presentation</vt:lpstr>
      <vt:lpstr>A.niger does not germinate in water but does so when exposed to an inducing carbon source with either inorganic phosphate, inorganic nitrogen or magnesium sulphate</vt:lpstr>
      <vt:lpstr>In all cases only part of the spores germinate: a bet hedging strategy</vt:lpstr>
      <vt:lpstr>Different carbon sources have different inducing capacity</vt:lpstr>
      <vt:lpstr>Different carbon sources have different inducing capacity in different aspergilli; thereby impacting competitiveness</vt:lpstr>
      <vt:lpstr>Spore density affects germination in A. niger </vt:lpstr>
      <vt:lpstr>Do also other spores of aspergilli affect germination in A. niger </vt:lpstr>
      <vt:lpstr>Spore density affects germination in A. niger </vt:lpstr>
      <vt:lpstr>Can we make a model where we can interactively show what happens to the colonization of a surface</vt:lpstr>
    </vt:vector>
  </TitlesOfParts>
  <Company>Faculty of Science U.U.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Wosten, H.A.B. (Han)</dc:creator>
  <cp:lastModifiedBy>Wösten, H.A.B. (Han)</cp:lastModifiedBy>
  <cp:revision>59</cp:revision>
  <dcterms:created xsi:type="dcterms:W3CDTF">2022-11-27T15:09:53Z</dcterms:created>
  <dcterms:modified xsi:type="dcterms:W3CDTF">2024-09-16T12:45:22Z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0x0101002D7568FC9A53034E908C6C967205D922</vt:lpwstr>
  </property>
</Properties>
</file>